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6" r:id="rId6"/>
    <p:sldId id="277" r:id="rId7"/>
    <p:sldId id="260" r:id="rId8"/>
    <p:sldId id="261" r:id="rId9"/>
    <p:sldId id="262" r:id="rId10"/>
    <p:sldId id="264" r:id="rId11"/>
    <p:sldId id="278" r:id="rId12"/>
    <p:sldId id="263" r:id="rId13"/>
    <p:sldId id="265" r:id="rId14"/>
    <p:sldId id="267" r:id="rId15"/>
    <p:sldId id="268" r:id="rId16"/>
    <p:sldId id="269" r:id="rId17"/>
    <p:sldId id="270" r:id="rId18"/>
    <p:sldId id="271" r:id="rId19"/>
    <p:sldId id="279" r:id="rId20"/>
    <p:sldId id="280" r:id="rId21"/>
    <p:sldId id="273" r:id="rId22"/>
    <p:sldId id="272" r:id="rId23"/>
    <p:sldId id="274" r:id="rId24"/>
    <p:sldId id="275" r:id="rId25"/>
  </p:sldIdLst>
  <p:sldSz cx="9144000" cy="5143500" type="screen16x9"/>
  <p:notesSz cx="6858000" cy="9144000"/>
  <p:embeddedFontLst>
    <p:embeddedFont>
      <p:font typeface="Exo 2" pitchFamily="2" charset="77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Rockwell" panose="02060603020205020403" pitchFamily="18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FCEA24-983C-4804-ACEA-1F4C858DFA07}">
  <a:tblStyle styleId="{65FCEA24-983C-4804-ACEA-1F4C858DFA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thecolumn.co/daily/10082021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riusmortazavi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riusmortazav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2190751" y="2127125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DCJ</a:t>
            </a:r>
            <a:br>
              <a:rPr lang="en-US" dirty="0"/>
            </a:br>
            <a:r>
              <a:rPr lang="en-US" dirty="0"/>
              <a:t>Mastermind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504574" y="3909425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D96E16-5B2B-A242-BA2F-0E0B53CC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9" y="-228008"/>
            <a:ext cx="2725189" cy="272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E1C60-362F-9F47-8E29-293C3CD30748}"/>
              </a:ext>
            </a:extLst>
          </p:cNvPr>
          <p:cNvSpPr txBox="1"/>
          <p:nvPr/>
        </p:nvSpPr>
        <p:spPr>
          <a:xfrm>
            <a:off x="6180148" y="4008724"/>
            <a:ext cx="28678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BLAIRMDITC TT MEDIUM" pitchFamily="2" charset="0"/>
              </a:rPr>
              <a:t>Intro to hackathon</a:t>
            </a:r>
          </a:p>
          <a:p>
            <a:pPr algn="r"/>
            <a:r>
              <a:rPr lang="en-US" dirty="0">
                <a:latin typeface="BLAIRMDITC TT MEDIUM" pitchFamily="2" charset="0"/>
              </a:rPr>
              <a:t>#9 – October 14,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A4C89-01D9-8E4D-AA65-2A34F8A7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47" y="184974"/>
            <a:ext cx="2976906" cy="114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C1438-E0F7-7248-9ACC-C6D455C5FCCD}"/>
              </a:ext>
            </a:extLst>
          </p:cNvPr>
          <p:cNvSpPr txBox="1"/>
          <p:nvPr/>
        </p:nvSpPr>
        <p:spPr>
          <a:xfrm>
            <a:off x="1085907" y="1461836"/>
            <a:ext cx="7148945" cy="331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Industry newsletter 3x/week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Quick, simple stories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Community driven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Small creation team</a:t>
            </a:r>
          </a:p>
        </p:txBody>
      </p:sp>
    </p:spTree>
    <p:extLst>
      <p:ext uri="{BB962C8B-B14F-4D97-AF65-F5344CB8AC3E}">
        <p14:creationId xmlns:p14="http://schemas.microsoft.com/office/powerpoint/2010/main" val="132995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A4C89-01D9-8E4D-AA65-2A34F8A7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47" y="184974"/>
            <a:ext cx="2976906" cy="114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C1438-E0F7-7248-9ACC-C6D455C5FCCD}"/>
              </a:ext>
            </a:extLst>
          </p:cNvPr>
          <p:cNvSpPr txBox="1"/>
          <p:nvPr/>
        </p:nvSpPr>
        <p:spPr>
          <a:xfrm>
            <a:off x="6724707" y="1236956"/>
            <a:ext cx="1921987" cy="331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PRIZES: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$50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$25</a:t>
            </a:r>
          </a:p>
          <a:p>
            <a:pPr marL="342900" lvl="8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</a:rPr>
              <a:t>$15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33508-8058-F64C-9C4C-696EF9326A23}"/>
              </a:ext>
            </a:extLst>
          </p:cNvPr>
          <p:cNvSpPr txBox="1"/>
          <p:nvPr/>
        </p:nvSpPr>
        <p:spPr>
          <a:xfrm>
            <a:off x="1876927" y="2155928"/>
            <a:ext cx="4264134" cy="16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Best Dashboard</a:t>
            </a:r>
            <a:br>
              <a:rPr lang="en-US" sz="36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</a:br>
            <a:r>
              <a:rPr lang="en-US" sz="36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Best Solution</a:t>
            </a:r>
          </a:p>
        </p:txBody>
      </p:sp>
    </p:spTree>
    <p:extLst>
      <p:ext uri="{BB962C8B-B14F-4D97-AF65-F5344CB8AC3E}">
        <p14:creationId xmlns:p14="http://schemas.microsoft.com/office/powerpoint/2010/main" val="223400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27D7DB-F962-2244-A757-D3A9711C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21" y="0"/>
            <a:ext cx="7731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A4C89-01D9-8E4D-AA65-2A34F8A7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6" y="304800"/>
            <a:ext cx="6223000" cy="240030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B8369D8-E119-5043-9BD2-8CECE73A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9" y="2891366"/>
            <a:ext cx="2252133" cy="2252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CF083-BA85-3F42-84C6-65E0687856BE}"/>
              </a:ext>
            </a:extLst>
          </p:cNvPr>
          <p:cNvSpPr txBox="1"/>
          <p:nvPr/>
        </p:nvSpPr>
        <p:spPr>
          <a:xfrm>
            <a:off x="2567574" y="3492500"/>
            <a:ext cx="7148945" cy="82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3600" dirty="0">
                <a:solidFill>
                  <a:schemeClr val="accent6"/>
                </a:solidFill>
                <a:latin typeface="Rockwell" panose="02060603020205020403" pitchFamily="18" charset="77"/>
                <a:cs typeface="Kokonor" pitchFamily="2" charset="0"/>
                <a:hlinkClick r:id="rId3"/>
              </a:rPr>
              <a:t>Darius Mortazavi</a:t>
            </a:r>
            <a:endParaRPr lang="en-US" sz="3600" dirty="0">
              <a:solidFill>
                <a:schemeClr val="accent6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8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35" y="228600"/>
            <a:ext cx="6503787" cy="780600"/>
          </a:xfrm>
        </p:spPr>
        <p:txBody>
          <a:bodyPr/>
          <a:lstStyle/>
          <a:p>
            <a:r>
              <a:rPr lang="en-US" sz="5400" dirty="0"/>
              <a:t>The Column’s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A0377CB-E00B-CD49-BFB5-FB801989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366" y="152400"/>
            <a:ext cx="1104899" cy="1104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997527" y="1391471"/>
            <a:ext cx="7148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7729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20106" y="2971800"/>
            <a:ext cx="6503787" cy="780600"/>
          </a:xfrm>
        </p:spPr>
        <p:txBody>
          <a:bodyPr/>
          <a:lstStyle/>
          <a:p>
            <a:pPr algn="ctr"/>
            <a:r>
              <a:rPr lang="en-US" sz="5400" dirty="0"/>
              <a:t>HOW CAN DATA HELP THE COLUMN?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54001" y="237066"/>
            <a:ext cx="6959598" cy="780600"/>
          </a:xfrm>
        </p:spPr>
        <p:txBody>
          <a:bodyPr/>
          <a:lstStyle/>
          <a:p>
            <a:r>
              <a:rPr lang="en-US" sz="5400" dirty="0"/>
              <a:t>How can data help?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997527" y="1391471"/>
            <a:ext cx="7148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26998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20106" y="2692400"/>
            <a:ext cx="6503787" cy="780600"/>
          </a:xfrm>
        </p:spPr>
        <p:txBody>
          <a:bodyPr/>
          <a:lstStyle/>
          <a:p>
            <a:pPr algn="ctr"/>
            <a:r>
              <a:rPr lang="en-US" sz="5400" dirty="0"/>
              <a:t>WHAT DATA IS AVAILABLE?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6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54000" y="237066"/>
            <a:ext cx="8585199" cy="780600"/>
          </a:xfrm>
        </p:spPr>
        <p:txBody>
          <a:bodyPr/>
          <a:lstStyle/>
          <a:p>
            <a:r>
              <a:rPr lang="en-US" sz="5400" dirty="0"/>
              <a:t>What data is available?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997527" y="1391471"/>
            <a:ext cx="4057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HTML files</a:t>
            </a: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Link click count</a:t>
            </a: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Time of send</a:t>
            </a: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# of sends</a:t>
            </a: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# of opens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AA2A8-AC1A-5B4C-BAB0-3BE4B5074FC9}"/>
              </a:ext>
            </a:extLst>
          </p:cNvPr>
          <p:cNvSpPr txBox="1"/>
          <p:nvPr/>
        </p:nvSpPr>
        <p:spPr>
          <a:xfrm>
            <a:off x="4902200" y="1391471"/>
            <a:ext cx="4209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6. # of clicks</a:t>
            </a:r>
          </a:p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7. # of unsubscribes</a:t>
            </a:r>
          </a:p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8. Word count</a:t>
            </a:r>
          </a:p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9. Link count</a:t>
            </a:r>
          </a:p>
        </p:txBody>
      </p:sp>
    </p:spTree>
    <p:extLst>
      <p:ext uri="{BB962C8B-B14F-4D97-AF65-F5344CB8AC3E}">
        <p14:creationId xmlns:p14="http://schemas.microsoft.com/office/powerpoint/2010/main" val="408658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54000" y="237066"/>
            <a:ext cx="8585199" cy="780600"/>
          </a:xfrm>
        </p:spPr>
        <p:txBody>
          <a:bodyPr/>
          <a:lstStyle/>
          <a:p>
            <a:r>
              <a:rPr lang="en-US" sz="5400" dirty="0"/>
              <a:t>FAQ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532305" y="985466"/>
            <a:ext cx="682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Can we work in teams?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Yes, feel free. Prize is split.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582C3-9E89-A540-8670-405EC65D81B9}"/>
              </a:ext>
            </a:extLst>
          </p:cNvPr>
          <p:cNvSpPr txBox="1"/>
          <p:nvPr/>
        </p:nvSpPr>
        <p:spPr>
          <a:xfrm>
            <a:off x="532305" y="2094696"/>
            <a:ext cx="682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What tools can I use?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Any tool you’d like. 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7E251-3579-BF4D-B806-EE95CCB53C06}"/>
              </a:ext>
            </a:extLst>
          </p:cNvPr>
          <p:cNvSpPr txBox="1"/>
          <p:nvPr/>
        </p:nvSpPr>
        <p:spPr>
          <a:xfrm>
            <a:off x="532305" y="3076392"/>
            <a:ext cx="682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How much does it cost?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$10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7D9B3-D53E-EE4D-ADDB-609A87E24163}"/>
              </a:ext>
            </a:extLst>
          </p:cNvPr>
          <p:cNvSpPr txBox="1"/>
          <p:nvPr/>
        </p:nvSpPr>
        <p:spPr>
          <a:xfrm>
            <a:off x="532305" y="4030499"/>
            <a:ext cx="68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How long is it?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1 week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1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714895" y="158983"/>
            <a:ext cx="3559800" cy="780600"/>
          </a:xfrm>
        </p:spPr>
        <p:txBody>
          <a:bodyPr/>
          <a:lstStyle/>
          <a:p>
            <a:r>
              <a:rPr lang="en-US" sz="5400" dirty="0"/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7031"/>
            <a:ext cx="1536469" cy="153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C1314-0CD9-AA45-AE75-C6B8C9106E65}"/>
              </a:ext>
            </a:extLst>
          </p:cNvPr>
          <p:cNvSpPr txBox="1"/>
          <p:nvPr/>
        </p:nvSpPr>
        <p:spPr>
          <a:xfrm>
            <a:off x="2844905" y="240310"/>
            <a:ext cx="7148945" cy="46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INTRODUCTION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	</a:t>
            </a:r>
            <a:r>
              <a:rPr lang="en-US" sz="2000" dirty="0">
                <a:latin typeface="Rockwell" panose="02060603020205020403" pitchFamily="18" charset="77"/>
                <a:cs typeface="Kokonor" pitchFamily="2" charset="0"/>
              </a:rPr>
              <a:t>- anyone new on the call</a:t>
            </a:r>
            <a:br>
              <a:rPr lang="en-US" sz="20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2000" dirty="0">
                <a:latin typeface="Rockwell" panose="02060603020205020403" pitchFamily="18" charset="77"/>
                <a:cs typeface="Kokonor" pitchFamily="2" charset="0"/>
              </a:rPr>
              <a:t>	- any news or questions</a:t>
            </a:r>
          </a:p>
          <a:p>
            <a:pPr marL="342900" lvl="8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NEW  COURSE MATERIAL</a:t>
            </a:r>
          </a:p>
          <a:p>
            <a:pPr marL="342900" lvl="8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ANNOUNCEMENTS</a:t>
            </a:r>
          </a:p>
          <a:p>
            <a:pPr marL="342900" lvl="8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TOPIC: </a:t>
            </a:r>
            <a:r>
              <a:rPr lang="en-US" sz="36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384332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81384" y="52367"/>
            <a:ext cx="8585199" cy="780600"/>
          </a:xfrm>
        </p:spPr>
        <p:txBody>
          <a:bodyPr/>
          <a:lstStyle/>
          <a:p>
            <a:r>
              <a:rPr lang="en-US" sz="5400" dirty="0"/>
              <a:t>Live Sessions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532305" y="745403"/>
            <a:ext cx="8379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October 23</a:t>
            </a:r>
            <a:r>
              <a:rPr lang="en-US" sz="2400" baseline="30000" dirty="0">
                <a:latin typeface="Rockwell" panose="02060603020205020403" pitchFamily="18" charset="77"/>
                <a:cs typeface="Kokonor" pitchFamily="2" charset="0"/>
              </a:rPr>
              <a:t>rd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– Kickoff – 8-9AM MT</a:t>
            </a:r>
            <a:br>
              <a:rPr lang="en-US" sz="28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Business case and data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582C3-9E89-A540-8670-405EC65D81B9}"/>
              </a:ext>
            </a:extLst>
          </p:cNvPr>
          <p:cNvSpPr txBox="1"/>
          <p:nvPr/>
        </p:nvSpPr>
        <p:spPr>
          <a:xfrm>
            <a:off x="532304" y="1526003"/>
            <a:ext cx="8483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October 23</a:t>
            </a:r>
            <a:r>
              <a:rPr lang="en-US" sz="2400" baseline="30000" dirty="0">
                <a:latin typeface="Rockwell" panose="02060603020205020403" pitchFamily="18" charset="77"/>
                <a:cs typeface="Kokonor" pitchFamily="2" charset="0"/>
              </a:rPr>
              <a:t>rd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– Summary Dashboard – 9-10:30AM MT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Learn how to create a basic dashboard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2E92A-B965-1440-A95C-C014A3F57CF8}"/>
              </a:ext>
            </a:extLst>
          </p:cNvPr>
          <p:cNvSpPr txBox="1"/>
          <p:nvPr/>
        </p:nvSpPr>
        <p:spPr>
          <a:xfrm>
            <a:off x="532304" y="2339205"/>
            <a:ext cx="8483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October 23</a:t>
            </a:r>
            <a:r>
              <a:rPr lang="en-US" sz="2400" baseline="30000" dirty="0">
                <a:latin typeface="Rockwell" panose="02060603020205020403" pitchFamily="18" charset="77"/>
                <a:cs typeface="Kokonor" pitchFamily="2" charset="0"/>
              </a:rPr>
              <a:t>rd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– Understanding Effects –10:30AM - Noon MT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What effects the business goals? 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BEF8B-18ED-D444-A015-8D4ACE345023}"/>
              </a:ext>
            </a:extLst>
          </p:cNvPr>
          <p:cNvSpPr txBox="1"/>
          <p:nvPr/>
        </p:nvSpPr>
        <p:spPr>
          <a:xfrm>
            <a:off x="532305" y="4253793"/>
            <a:ext cx="8483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October 30</a:t>
            </a:r>
            <a:r>
              <a:rPr lang="en-US" sz="2400" baseline="30000" dirty="0">
                <a:latin typeface="Rockwell" panose="02060603020205020403" pitchFamily="18" charset="77"/>
                <a:cs typeface="Kokonor" pitchFamily="2" charset="0"/>
              </a:rPr>
              <a:t>th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– </a:t>
            </a:r>
            <a:r>
              <a:rPr lang="en-US" sz="2400" dirty="0" err="1">
                <a:latin typeface="Rockwell" panose="02060603020205020403" pitchFamily="18" charset="77"/>
                <a:cs typeface="Kokonor" pitchFamily="2" charset="0"/>
              </a:rPr>
              <a:t>Finalé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+ Prizes – 8-10AM MT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See finalist solutions + summary presentation to company 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19DFA-FF42-F245-B26E-A0470A8AC52E}"/>
              </a:ext>
            </a:extLst>
          </p:cNvPr>
          <p:cNvSpPr txBox="1"/>
          <p:nvPr/>
        </p:nvSpPr>
        <p:spPr>
          <a:xfrm>
            <a:off x="532304" y="3296499"/>
            <a:ext cx="8483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October 27</a:t>
            </a:r>
            <a:r>
              <a:rPr lang="en-US" sz="2400" baseline="30000" dirty="0">
                <a:latin typeface="Rockwell" panose="02060603020205020403" pitchFamily="18" charset="77"/>
                <a:cs typeface="Kokonor" pitchFamily="2" charset="0"/>
              </a:rPr>
              <a:t>th</a:t>
            </a:r>
            <a:r>
              <a:rPr lang="en-US" sz="2400" dirty="0">
                <a:latin typeface="Rockwell" panose="02060603020205020403" pitchFamily="18" charset="77"/>
                <a:cs typeface="Kokonor" pitchFamily="2" charset="0"/>
              </a:rPr>
              <a:t> – Exploring Outliers–11AM - Noon MT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800" dirty="0">
                <a:solidFill>
                  <a:srgbClr val="FF0000"/>
                </a:solidFill>
                <a:latin typeface="Rockwell" panose="02060603020205020403" pitchFamily="18" charset="77"/>
                <a:cs typeface="Kokonor" pitchFamily="2" charset="0"/>
              </a:rPr>
              <a:t>Investigating the interesting situations </a:t>
            </a:r>
            <a:endParaRPr lang="en-US" sz="3600" dirty="0">
              <a:solidFill>
                <a:srgbClr val="FF0000"/>
              </a:solidFill>
              <a:latin typeface="Rockwell" panose="02060603020205020403" pitchFamily="18" charset="77"/>
              <a:cs typeface="Koko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2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0" y="1557867"/>
            <a:ext cx="9144001" cy="780600"/>
          </a:xfrm>
        </p:spPr>
        <p:txBody>
          <a:bodyPr/>
          <a:lstStyle/>
          <a:p>
            <a:pPr algn="ctr"/>
            <a:r>
              <a:rPr lang="en-US" sz="5400" dirty="0"/>
              <a:t>MAXIMIZE OPEN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E42965-3AFB-0642-B742-5DB15E4B1D26}"/>
              </a:ext>
            </a:extLst>
          </p:cNvPr>
          <p:cNvSpPr txBox="1">
            <a:spLocks/>
          </p:cNvSpPr>
          <p:nvPr/>
        </p:nvSpPr>
        <p:spPr>
          <a:xfrm flipH="1">
            <a:off x="-1" y="2805034"/>
            <a:ext cx="9144001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5400" dirty="0"/>
              <a:t>MINIMIZE UNSUBSCRIBES</a:t>
            </a:r>
          </a:p>
        </p:txBody>
      </p:sp>
    </p:spTree>
    <p:extLst>
      <p:ext uri="{BB962C8B-B14F-4D97-AF65-F5344CB8AC3E}">
        <p14:creationId xmlns:p14="http://schemas.microsoft.com/office/powerpoint/2010/main" val="303789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413240" y="1460501"/>
            <a:ext cx="6503787" cy="780600"/>
          </a:xfrm>
        </p:spPr>
        <p:txBody>
          <a:bodyPr/>
          <a:lstStyle/>
          <a:p>
            <a:pPr algn="ctr"/>
            <a:r>
              <a:rPr lang="en-US" sz="5400" dirty="0"/>
              <a:t>WHAT CAN WE DO WITH THIS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18E62D-3CCA-634D-990A-8BDF4C370069}"/>
              </a:ext>
            </a:extLst>
          </p:cNvPr>
          <p:cNvSpPr txBox="1">
            <a:spLocks/>
          </p:cNvSpPr>
          <p:nvPr/>
        </p:nvSpPr>
        <p:spPr>
          <a:xfrm flipH="1">
            <a:off x="1413240" y="3581399"/>
            <a:ext cx="6503787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5400" dirty="0"/>
              <a:t>WHAT CAN WE ANSWER?</a:t>
            </a:r>
          </a:p>
        </p:txBody>
      </p:sp>
    </p:spTree>
    <p:extLst>
      <p:ext uri="{BB962C8B-B14F-4D97-AF65-F5344CB8AC3E}">
        <p14:creationId xmlns:p14="http://schemas.microsoft.com/office/powerpoint/2010/main" val="374538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9AE32-02CD-304E-A623-681812BD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48733"/>
            <a:ext cx="7239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6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54001" y="237066"/>
            <a:ext cx="6959598" cy="780600"/>
          </a:xfrm>
        </p:spPr>
        <p:txBody>
          <a:bodyPr/>
          <a:lstStyle/>
          <a:p>
            <a:r>
              <a:rPr lang="en-US" sz="5400" dirty="0"/>
              <a:t>Questions to tackle: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AA2A-5130-B949-B229-357A5FC6AABD}"/>
              </a:ext>
            </a:extLst>
          </p:cNvPr>
          <p:cNvSpPr txBox="1"/>
          <p:nvPr/>
        </p:nvSpPr>
        <p:spPr>
          <a:xfrm>
            <a:off x="997527" y="1391471"/>
            <a:ext cx="7148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What affects open %?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r>
              <a:rPr lang="en-US" sz="1600" dirty="0">
                <a:latin typeface="Rockwell" panose="02060603020205020403" pitchFamily="18" charset="77"/>
                <a:cs typeface="Kokonor" pitchFamily="2" charset="0"/>
              </a:rPr>
              <a:t>	Send time, day of week, word count, link count 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28035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382386" y="109107"/>
            <a:ext cx="8362604" cy="780600"/>
          </a:xfrm>
        </p:spPr>
        <p:txBody>
          <a:bodyPr/>
          <a:lstStyle/>
          <a:p>
            <a:r>
              <a:rPr lang="en-US" sz="5400" dirty="0"/>
              <a:t>New Course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C739A3-E9AC-A644-B91E-E92FAEC3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3" y="889707"/>
            <a:ext cx="6813426" cy="41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382386" y="109107"/>
            <a:ext cx="8362604" cy="780600"/>
          </a:xfrm>
        </p:spPr>
        <p:txBody>
          <a:bodyPr/>
          <a:lstStyle/>
          <a:p>
            <a:r>
              <a:rPr lang="en-US" sz="5400" dirty="0"/>
              <a:t>New Course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CEBC9-7FEE-284E-92CD-2481EA9D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2" y="889707"/>
            <a:ext cx="6422036" cy="3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8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382386" y="109107"/>
            <a:ext cx="8362604" cy="780600"/>
          </a:xfrm>
        </p:spPr>
        <p:txBody>
          <a:bodyPr/>
          <a:lstStyle/>
          <a:p>
            <a:r>
              <a:rPr lang="en-US" sz="5400" dirty="0"/>
              <a:t>New Course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1B001-72E0-8B4E-BB79-5B1FBBE8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09" y="818147"/>
            <a:ext cx="6432029" cy="43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7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382386" y="109107"/>
            <a:ext cx="8362604" cy="780600"/>
          </a:xfrm>
        </p:spPr>
        <p:txBody>
          <a:bodyPr/>
          <a:lstStyle/>
          <a:p>
            <a:r>
              <a:rPr lang="en-US" sz="5400" dirty="0"/>
              <a:t>New Course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BFCF3-EC63-284E-A25A-D6A722A8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04" y="939218"/>
            <a:ext cx="6878179" cy="40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811" y="0"/>
            <a:ext cx="5685908" cy="780600"/>
          </a:xfrm>
        </p:spPr>
        <p:txBody>
          <a:bodyPr/>
          <a:lstStyle/>
          <a:p>
            <a:r>
              <a:rPr lang="en-US" sz="5400" dirty="0"/>
              <a:t>Announcements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4142B-4C3D-8F4A-8A02-E428699CAAC7}"/>
              </a:ext>
            </a:extLst>
          </p:cNvPr>
          <p:cNvSpPr txBox="1"/>
          <p:nvPr/>
        </p:nvSpPr>
        <p:spPr>
          <a:xfrm>
            <a:off x="1105348" y="1391471"/>
            <a:ext cx="7148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 Join the Discord!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 Hackathon</a:t>
            </a:r>
            <a:br>
              <a:rPr lang="en-US" sz="3600" dirty="0">
                <a:latin typeface="Rockwell" panose="02060603020205020403" pitchFamily="18" charset="77"/>
                <a:cs typeface="Kokonor" pitchFamily="2" charset="0"/>
              </a:rPr>
            </a:br>
            <a:endParaRPr lang="en-US" sz="3600" dirty="0">
              <a:latin typeface="Rockwell" panose="02060603020205020403" pitchFamily="18" charset="77"/>
              <a:cs typeface="Kokonor" pitchFamily="2" charset="0"/>
            </a:endParaRPr>
          </a:p>
          <a:p>
            <a:pPr marL="342900" lvl="8" indent="-342900">
              <a:buFont typeface="+mj-lt"/>
              <a:buAutoNum type="arabicPeriod"/>
            </a:pPr>
            <a:r>
              <a:rPr lang="en-US" sz="3600" dirty="0">
                <a:latin typeface="Rockwell" panose="02060603020205020403" pitchFamily="18" charset="77"/>
                <a:cs typeface="Kokonor" pitchFamily="2" charset="0"/>
              </a:rPr>
              <a:t> Interview!</a:t>
            </a:r>
          </a:p>
        </p:txBody>
      </p:sp>
    </p:spTree>
    <p:extLst>
      <p:ext uri="{BB962C8B-B14F-4D97-AF65-F5344CB8AC3E}">
        <p14:creationId xmlns:p14="http://schemas.microsoft.com/office/powerpoint/2010/main" val="34586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D641-0834-6943-8309-1836CB4FA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813" y="0"/>
            <a:ext cx="2315095" cy="780600"/>
          </a:xfrm>
        </p:spPr>
        <p:txBody>
          <a:bodyPr/>
          <a:lstStyle/>
          <a:p>
            <a:r>
              <a:rPr lang="en-US" sz="5400" dirty="0"/>
              <a:t>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FB72-BB0D-064D-8E72-CDF0338F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293" y="4253793"/>
            <a:ext cx="889707" cy="889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00BCE-7612-1E40-9B5C-B3329A9F9A3A}"/>
              </a:ext>
            </a:extLst>
          </p:cNvPr>
          <p:cNvSpPr txBox="1"/>
          <p:nvPr/>
        </p:nvSpPr>
        <p:spPr>
          <a:xfrm>
            <a:off x="544483" y="1694587"/>
            <a:ext cx="8055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ooper Black" panose="0208090404030B020404" pitchFamily="18" charset="77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315093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A4C89-01D9-8E4D-AA65-2A34F8A7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371600"/>
            <a:ext cx="6223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738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9574</TotalTime>
  <Words>330</Words>
  <Application>Microsoft Macintosh PowerPoint</Application>
  <PresentationFormat>On-screen Show (16:9)</PresentationFormat>
  <Paragraphs>67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Exo 2</vt:lpstr>
      <vt:lpstr>Cooper Black</vt:lpstr>
      <vt:lpstr>BLAIRMDITC TT MEDIUM</vt:lpstr>
      <vt:lpstr>Roboto Condensed Light</vt:lpstr>
      <vt:lpstr>Arial</vt:lpstr>
      <vt:lpstr>Rockwell</vt:lpstr>
      <vt:lpstr>Tech Newsletter XL by Slidesgo</vt:lpstr>
      <vt:lpstr>DCJ Mastermind</vt:lpstr>
      <vt:lpstr>Agenda</vt:lpstr>
      <vt:lpstr>New Course Material</vt:lpstr>
      <vt:lpstr>New Course Material</vt:lpstr>
      <vt:lpstr>New Course Material</vt:lpstr>
      <vt:lpstr>New Course Material</vt:lpstr>
      <vt:lpstr>Announcements</vt:lpstr>
      <vt:lpstr>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Column’s Goals</vt:lpstr>
      <vt:lpstr>HOW CAN DATA HELP THE COLUMN?</vt:lpstr>
      <vt:lpstr>How can data help?</vt:lpstr>
      <vt:lpstr>WHAT DATA IS AVAILABLE?</vt:lpstr>
      <vt:lpstr>What data is available?</vt:lpstr>
      <vt:lpstr>FAQ</vt:lpstr>
      <vt:lpstr>Live Sessions</vt:lpstr>
      <vt:lpstr>MAXIMIZE OPEN RATE</vt:lpstr>
      <vt:lpstr>WHAT CAN WE DO WITH THIS DATA?</vt:lpstr>
      <vt:lpstr>PowerPoint Presentation</vt:lpstr>
      <vt:lpstr>Questions to tackle: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 Report | Utah Jazz</dc:title>
  <cp:lastModifiedBy>Avery Smith</cp:lastModifiedBy>
  <cp:revision>44</cp:revision>
  <dcterms:modified xsi:type="dcterms:W3CDTF">2021-10-16T16:09:58Z</dcterms:modified>
</cp:coreProperties>
</file>